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4"/>
    <p:sldMasterId id="2147484104" r:id="rId5"/>
    <p:sldMasterId id="2147483648" r:id="rId6"/>
  </p:sldMasterIdLst>
  <p:notesMasterIdLst>
    <p:notesMasterId r:id="rId15"/>
  </p:notesMasterIdLst>
  <p:sldIdLst>
    <p:sldId id="256" r:id="rId7"/>
    <p:sldId id="4437" r:id="rId8"/>
    <p:sldId id="257" r:id="rId9"/>
    <p:sldId id="4438" r:id="rId10"/>
    <p:sldId id="4439" r:id="rId11"/>
    <p:sldId id="4440" r:id="rId12"/>
    <p:sldId id="4441" r:id="rId13"/>
    <p:sldId id="444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 Slides" id="{A42A6F65-B32D-4928-8238-3F22F1A654F4}">
          <p14:sldIdLst>
            <p14:sldId id="256"/>
            <p14:sldId id="4437"/>
            <p14:sldId id="257"/>
            <p14:sldId id="4438"/>
            <p14:sldId id="4439"/>
            <p14:sldId id="4440"/>
            <p14:sldId id="4441"/>
            <p14:sldId id="44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34F"/>
    <a:srgbClr val="96C93E"/>
    <a:srgbClr val="047A40"/>
    <a:srgbClr val="036132"/>
    <a:srgbClr val="0CA458"/>
    <a:srgbClr val="03552C"/>
    <a:srgbClr val="0A8849"/>
    <a:srgbClr val="00A850"/>
    <a:srgbClr val="036D38"/>
    <a:srgbClr val="047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2F5A4-C877-8617-7C6F-58317141EC74}" v="532" dt="2025-12-02T19:42:53.261"/>
    <p1510:client id="{DFE3132B-D864-EB45-B4D7-2E0458449F5D}" v="124" dt="2025-12-02T19:54:50.845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2D1DABA-0DBE-419B-8249-22180DCB80A3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AE0320-029D-45FE-8D81-0EC07EA8B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1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BDE5B4C-DE1A-4A91-B3D0-30BEF74C8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18834-695E-4EF8-891C-F5446A4A738C}" type="datetime4">
              <a:rPr lang="en-US" smtClean="0"/>
              <a:t>December 5, 2025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DF1D572-FF49-4D3E-B61A-6CC46EE97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875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B934F"/>
                </a:solidFill>
              </a:defRPr>
            </a:lvl1pPr>
          </a:lstStyle>
          <a:p>
            <a:fld id="{A3BA588B-FE2C-44F2-BEA8-1DA1786617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7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E73131-BB60-453B-8580-F693CD6F2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499" y="136529"/>
            <a:ext cx="10426700" cy="9151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9721DF-4D50-4327-8923-7D04884AE059}"/>
              </a:ext>
            </a:extLst>
          </p:cNvPr>
          <p:cNvSpPr txBox="1">
            <a:spLocks/>
          </p:cNvSpPr>
          <p:nvPr userDrawn="1"/>
        </p:nvSpPr>
        <p:spPr>
          <a:xfrm>
            <a:off x="4580022" y="3338062"/>
            <a:ext cx="3031957" cy="1780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TITLE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Text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79EBC59-DC04-4C6E-9AF0-83281CEF37B7}"/>
              </a:ext>
            </a:extLst>
          </p:cNvPr>
          <p:cNvSpPr txBox="1">
            <a:spLocks/>
          </p:cNvSpPr>
          <p:nvPr userDrawn="1"/>
        </p:nvSpPr>
        <p:spPr>
          <a:xfrm>
            <a:off x="8321843" y="3314532"/>
            <a:ext cx="3031957" cy="1780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TITLE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Text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917086-B631-483F-AA93-B29F44B745D5}"/>
              </a:ext>
            </a:extLst>
          </p:cNvPr>
          <p:cNvSpPr/>
          <p:nvPr userDrawn="1"/>
        </p:nvSpPr>
        <p:spPr>
          <a:xfrm>
            <a:off x="6208297" y="2899570"/>
            <a:ext cx="5710991" cy="3429000"/>
          </a:xfrm>
          <a:prstGeom prst="rect">
            <a:avLst/>
          </a:prstGeom>
          <a:solidFill>
            <a:srgbClr val="047A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093BD2-20CA-4895-B6BA-E662F125BFDB}"/>
              </a:ext>
            </a:extLst>
          </p:cNvPr>
          <p:cNvSpPr/>
          <p:nvPr userDrawn="1"/>
        </p:nvSpPr>
        <p:spPr>
          <a:xfrm>
            <a:off x="352934" y="2899570"/>
            <a:ext cx="5630780" cy="3429000"/>
          </a:xfrm>
          <a:prstGeom prst="rect">
            <a:avLst/>
          </a:prstGeom>
          <a:solidFill>
            <a:srgbClr val="00A8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103C125-D147-47B9-A22F-13980C1E5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18834-695E-4EF8-891C-F5446A4A738C}" type="datetime4">
              <a:rPr lang="en-US" smtClean="0"/>
              <a:t>December 5, 2025</a:t>
            </a:fld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FB1966E-0913-4E6B-80AA-87ED5D23F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87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934F"/>
                </a:solidFill>
              </a:defRPr>
            </a:lvl1pPr>
          </a:lstStyle>
          <a:p>
            <a:fld id="{A3BA588B-FE2C-44F2-BEA8-1DA1786617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E021D9E-7E62-4F3C-ADF2-69D434E5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6" y="3086092"/>
            <a:ext cx="5184110" cy="3019433"/>
          </a:xfrm>
        </p:spPr>
        <p:txBody>
          <a:bodyPr anchor="t">
            <a:no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222E415-E9B7-453C-89A8-C1EEF719B3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1737" y="3104353"/>
            <a:ext cx="5184110" cy="3019433"/>
          </a:xfrm>
        </p:spPr>
        <p:txBody>
          <a:bodyPr anchor="t">
            <a:no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44F4103-1FFD-4A07-A629-6C88D41BC8B7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615950" y="1475561"/>
            <a:ext cx="10994612" cy="119144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r>
              <a:rPr lang="en-US"/>
              <a:t>Text here. Text here. Text here. Text here. Text here. Text here. Text here. Text here. Text here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39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E73131-BB60-453B-8580-F693CD6F2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499" y="136529"/>
            <a:ext cx="10426700" cy="9151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9721DF-4D50-4327-8923-7D04884AE059}"/>
              </a:ext>
            </a:extLst>
          </p:cNvPr>
          <p:cNvSpPr txBox="1">
            <a:spLocks/>
          </p:cNvSpPr>
          <p:nvPr userDrawn="1"/>
        </p:nvSpPr>
        <p:spPr>
          <a:xfrm>
            <a:off x="4580022" y="3338062"/>
            <a:ext cx="3031957" cy="1780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TITLE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Text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79EBC59-DC04-4C6E-9AF0-83281CEF37B7}"/>
              </a:ext>
            </a:extLst>
          </p:cNvPr>
          <p:cNvSpPr txBox="1">
            <a:spLocks/>
          </p:cNvSpPr>
          <p:nvPr userDrawn="1"/>
        </p:nvSpPr>
        <p:spPr>
          <a:xfrm>
            <a:off x="8321843" y="3314532"/>
            <a:ext cx="3031957" cy="1780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TITLE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Text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038C07-9EF9-418A-BA0D-A322294BFC25}"/>
              </a:ext>
            </a:extLst>
          </p:cNvPr>
          <p:cNvSpPr/>
          <p:nvPr userDrawn="1"/>
        </p:nvSpPr>
        <p:spPr>
          <a:xfrm>
            <a:off x="673323" y="1605333"/>
            <a:ext cx="5064411" cy="45067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DA8B0F-C6EF-4C3D-A118-045D9217E479}"/>
              </a:ext>
            </a:extLst>
          </p:cNvPr>
          <p:cNvSpPr/>
          <p:nvPr userDrawn="1"/>
        </p:nvSpPr>
        <p:spPr>
          <a:xfrm>
            <a:off x="6454269" y="1605333"/>
            <a:ext cx="5064411" cy="45067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21BF61B-30F0-4497-8B86-0B25797F0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18834-695E-4EF8-891C-F5446A4A738C}" type="datetime4">
              <a:rPr lang="en-US" smtClean="0"/>
              <a:t>December 5, 2025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79CC4D-DCE6-4038-B119-601A9AB87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87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934F"/>
                </a:solidFill>
              </a:defRPr>
            </a:lvl1pPr>
          </a:lstStyle>
          <a:p>
            <a:fld id="{A3BA588B-FE2C-44F2-BEA8-1DA1786617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915441-775B-4DBE-BFC3-D2C57DD2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1733550"/>
            <a:ext cx="4686300" cy="41528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C4DE47B-AF7A-4A83-BA0A-E3745E99D7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43324" y="1743075"/>
            <a:ext cx="4686300" cy="41528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E73131-BB60-453B-8580-F693CD6F2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499" y="136529"/>
            <a:ext cx="10426700" cy="9151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9721DF-4D50-4327-8923-7D04884AE059}"/>
              </a:ext>
            </a:extLst>
          </p:cNvPr>
          <p:cNvSpPr txBox="1">
            <a:spLocks/>
          </p:cNvSpPr>
          <p:nvPr userDrawn="1"/>
        </p:nvSpPr>
        <p:spPr>
          <a:xfrm>
            <a:off x="4580022" y="3338062"/>
            <a:ext cx="3031957" cy="1780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TITLE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Text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79EBC59-DC04-4C6E-9AF0-83281CEF37B7}"/>
              </a:ext>
            </a:extLst>
          </p:cNvPr>
          <p:cNvSpPr txBox="1">
            <a:spLocks/>
          </p:cNvSpPr>
          <p:nvPr userDrawn="1"/>
        </p:nvSpPr>
        <p:spPr>
          <a:xfrm>
            <a:off x="8321843" y="3314532"/>
            <a:ext cx="3031957" cy="1780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TITLE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Text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BF8935-AA71-41F5-899D-38176725B87D}"/>
              </a:ext>
            </a:extLst>
          </p:cNvPr>
          <p:cNvSpPr/>
          <p:nvPr userDrawn="1"/>
        </p:nvSpPr>
        <p:spPr>
          <a:xfrm>
            <a:off x="0" y="1118936"/>
            <a:ext cx="5994400" cy="540218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0E35861-6BE5-44E6-A88B-0CF83C17E3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595" y="1372894"/>
            <a:ext cx="5037220" cy="4233820"/>
          </a:xfrm>
        </p:spPr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CB579F8-1CE7-4407-A995-654AF71CE3C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07200" y="1408114"/>
            <a:ext cx="5384800" cy="5113337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/>
            </a:lvl1pPr>
          </a:lstStyle>
          <a:p>
            <a:pPr>
              <a:spcAft>
                <a:spcPts val="1200"/>
              </a:spcAft>
              <a:buBlip>
                <a:blip r:embed="rId2"/>
              </a:buBlip>
            </a:pPr>
            <a:r>
              <a:rPr lang="en-US" sz="2000"/>
              <a:t>Text here. Text here. Text here. Text here. Text here. Text here. Text here. </a:t>
            </a:r>
          </a:p>
          <a:p>
            <a:pPr>
              <a:spcAft>
                <a:spcPts val="1200"/>
              </a:spcAft>
              <a:buBlip>
                <a:blip r:embed="rId2"/>
              </a:buBlip>
            </a:pPr>
            <a:r>
              <a:rPr lang="en-US" sz="2000"/>
              <a:t>Text here. Text here. Text here. Text here. Text here. </a:t>
            </a:r>
          </a:p>
          <a:p>
            <a:pPr>
              <a:spcAft>
                <a:spcPts val="1200"/>
              </a:spcAft>
              <a:buBlip>
                <a:blip r:embed="rId2"/>
              </a:buBlip>
            </a:pPr>
            <a:r>
              <a:rPr lang="en-US" sz="2000"/>
              <a:t>Text here. Text here. Text here. Text here. Text here. Text here. Text here. Text here. Text here. Text here.</a:t>
            </a:r>
            <a:r>
              <a:rPr lang="en-US" sz="1600"/>
              <a:t> </a:t>
            </a:r>
            <a:endParaRPr lang="en-US" sz="150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845A39A-2C5A-4B19-9982-7A6A494BFE0F}"/>
              </a:ext>
            </a:extLst>
          </p:cNvPr>
          <p:cNvSpPr txBox="1">
            <a:spLocks/>
          </p:cNvSpPr>
          <p:nvPr userDrawn="1"/>
        </p:nvSpPr>
        <p:spPr>
          <a:xfrm>
            <a:off x="0" y="5607050"/>
            <a:ext cx="5994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EMAIL@MONHEALTHSYS.ORG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XXX-XXX-XXXX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5BC1D65-383F-43AB-8F3C-1980651B2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18834-695E-4EF8-891C-F5446A4A738C}" type="datetime4">
              <a:rPr lang="en-US" smtClean="0"/>
              <a:t>December 5, 2025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578E70D-17FB-4C11-9DD0-195B0A32B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87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934F"/>
                </a:solidFill>
              </a:defRPr>
            </a:lvl1pPr>
          </a:lstStyle>
          <a:p>
            <a:fld id="{A3BA588B-FE2C-44F2-BEA8-1DA1786617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 Health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5EA80B-4CDC-48F8-A96D-6B5CCC131294}"/>
              </a:ext>
            </a:extLst>
          </p:cNvPr>
          <p:cNvSpPr/>
          <p:nvPr userDrawn="1"/>
        </p:nvSpPr>
        <p:spPr>
          <a:xfrm>
            <a:off x="6" y="2301587"/>
            <a:ext cx="154329" cy="2756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B18265-6E2D-48C0-AB36-3FFE9A50D155}"/>
              </a:ext>
            </a:extLst>
          </p:cNvPr>
          <p:cNvSpPr/>
          <p:nvPr userDrawn="1"/>
        </p:nvSpPr>
        <p:spPr>
          <a:xfrm>
            <a:off x="184583" y="6508464"/>
            <a:ext cx="59114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spc="2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Mon Health. </a:t>
            </a:r>
            <a:r>
              <a:rPr lang="en-US" sz="1000" i="1" spc="2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The Difference.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3DC9BB-71AE-4DC6-A599-431F6AD3A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22" y="1652155"/>
            <a:ext cx="5037956" cy="247675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2A99732C-D355-48E0-A940-B9B0C83FE8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968" y="-1000089"/>
            <a:ext cx="4475968" cy="320591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947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 Health Medical Cen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5EA80B-4CDC-48F8-A96D-6B5CCC131294}"/>
              </a:ext>
            </a:extLst>
          </p:cNvPr>
          <p:cNvSpPr/>
          <p:nvPr userDrawn="1"/>
        </p:nvSpPr>
        <p:spPr>
          <a:xfrm>
            <a:off x="6" y="2301587"/>
            <a:ext cx="154329" cy="2756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B18265-6E2D-48C0-AB36-3FFE9A50D155}"/>
              </a:ext>
            </a:extLst>
          </p:cNvPr>
          <p:cNvSpPr/>
          <p:nvPr userDrawn="1"/>
        </p:nvSpPr>
        <p:spPr>
          <a:xfrm>
            <a:off x="184583" y="6508464"/>
            <a:ext cx="59114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spc="2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Mon Health. </a:t>
            </a:r>
            <a:r>
              <a:rPr lang="en-US" sz="1000" i="1" spc="2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The Difference.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2A99732C-D355-48E0-A940-B9B0C83FE8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968" y="-1000089"/>
            <a:ext cx="4475968" cy="3205913"/>
          </a:xfrm>
          <a:prstGeom prst="rect">
            <a:avLst/>
          </a:prstGeom>
          <a:noFill/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E47B4-3758-47EC-B1D5-9DFE1603CA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6317" y="1412876"/>
            <a:ext cx="5046383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JM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5EA80B-4CDC-48F8-A96D-6B5CCC131294}"/>
              </a:ext>
            </a:extLst>
          </p:cNvPr>
          <p:cNvSpPr/>
          <p:nvPr userDrawn="1"/>
        </p:nvSpPr>
        <p:spPr>
          <a:xfrm>
            <a:off x="6" y="2301587"/>
            <a:ext cx="154329" cy="2756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B18265-6E2D-48C0-AB36-3FFE9A50D155}"/>
              </a:ext>
            </a:extLst>
          </p:cNvPr>
          <p:cNvSpPr/>
          <p:nvPr userDrawn="1"/>
        </p:nvSpPr>
        <p:spPr>
          <a:xfrm>
            <a:off x="184583" y="6508464"/>
            <a:ext cx="59114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spc="2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Mon Health. </a:t>
            </a:r>
            <a:r>
              <a:rPr lang="en-US" sz="1000" i="1" spc="2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The Difference.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2A99732C-D355-48E0-A940-B9B0C83FE8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968" y="-1000089"/>
            <a:ext cx="4475968" cy="3205913"/>
          </a:xfrm>
          <a:prstGeom prst="rect">
            <a:avLst/>
          </a:prstGeom>
          <a:noFill/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6E8A74-A41E-43F0-AEF5-B00786A2DB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8300" y="1651001"/>
            <a:ext cx="4368984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M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5EA80B-4CDC-48F8-A96D-6B5CCC131294}"/>
              </a:ext>
            </a:extLst>
          </p:cNvPr>
          <p:cNvSpPr/>
          <p:nvPr userDrawn="1"/>
        </p:nvSpPr>
        <p:spPr>
          <a:xfrm>
            <a:off x="6" y="2301587"/>
            <a:ext cx="154329" cy="2756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B18265-6E2D-48C0-AB36-3FFE9A50D155}"/>
              </a:ext>
            </a:extLst>
          </p:cNvPr>
          <p:cNvSpPr/>
          <p:nvPr userDrawn="1"/>
        </p:nvSpPr>
        <p:spPr>
          <a:xfrm>
            <a:off x="184583" y="6508464"/>
            <a:ext cx="59114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spc="2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Mon Health. </a:t>
            </a:r>
            <a:r>
              <a:rPr lang="en-US" sz="1000" i="1" spc="2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The Difference.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2A99732C-D355-48E0-A940-B9B0C83FE8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968" y="-1000089"/>
            <a:ext cx="4475968" cy="3205913"/>
          </a:xfrm>
          <a:prstGeom prst="rect">
            <a:avLst/>
          </a:prstGeom>
          <a:noFill/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CD851A-9140-42AF-8F45-CD4C8714AC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9800" y="1772206"/>
            <a:ext cx="5537200" cy="25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5EA80B-4CDC-48F8-A96D-6B5CCC131294}"/>
              </a:ext>
            </a:extLst>
          </p:cNvPr>
          <p:cNvSpPr/>
          <p:nvPr userDrawn="1"/>
        </p:nvSpPr>
        <p:spPr>
          <a:xfrm>
            <a:off x="6" y="2301587"/>
            <a:ext cx="154329" cy="2756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ABA081-90A7-43A9-A3FB-8995F04573DC}"/>
              </a:ext>
            </a:extLst>
          </p:cNvPr>
          <p:cNvSpPr/>
          <p:nvPr userDrawn="1"/>
        </p:nvSpPr>
        <p:spPr>
          <a:xfrm>
            <a:off x="184583" y="6508464"/>
            <a:ext cx="59114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spc="22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Mon Health. </a:t>
            </a:r>
            <a:r>
              <a:rPr lang="en-US" sz="1000" i="1" spc="22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The Difference.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C063EA3-953D-4411-9F85-DB4362203F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4332" y="997857"/>
            <a:ext cx="8149769" cy="4862286"/>
          </a:xfrm>
        </p:spPr>
      </p:sp>
    </p:spTree>
    <p:extLst>
      <p:ext uri="{BB962C8B-B14F-4D97-AF65-F5344CB8AC3E}">
        <p14:creationId xmlns:p14="http://schemas.microsoft.com/office/powerpoint/2010/main" val="4997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EB30-125C-14C8-5C9B-6BDA61C8B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222"/>
            <a:ext cx="9144000" cy="1298778"/>
          </a:xfrm>
        </p:spPr>
        <p:txBody>
          <a:bodyPr anchor="b"/>
          <a:lstStyle>
            <a:lvl1pPr algn="ctr">
              <a:defRPr sz="6000">
                <a:solidFill>
                  <a:srgbClr val="E0628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CCBCB-0F12-546B-5C24-235BD37C3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356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472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CBB229B-75F4-0DA6-E00B-9D02039C4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5" y="4891088"/>
            <a:ext cx="2559049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6C54AB-06D5-7A7D-3853-9761A57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Revised 03/09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BA23CD-8BDF-80FC-22E3-9EB9530D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Monongalia General Hospital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3CE77C-8547-5918-187B-6A5B7C89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D799E-297C-4FD5-8564-C44B551926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653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83CAFAE-2535-47DB-B5A4-122609C1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01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18834-695E-4EF8-891C-F5446A4A738C}" type="datetime4">
              <a:rPr lang="en-US" smtClean="0"/>
              <a:t>December 5, 2025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3CA4420-4672-41E1-8CA4-2519F60E2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875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B934F"/>
                </a:solidFill>
              </a:defRPr>
            </a:lvl1pPr>
          </a:lstStyle>
          <a:p>
            <a:fld id="{A3BA588B-FE2C-44F2-BEA8-1DA1786617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34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34396AD-405D-A851-C4A3-2D83DB6CF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5" y="4891088"/>
            <a:ext cx="2559049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7F60D4-794B-2DDF-CB2A-6E230C83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Revised 03/09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70D97B-A09C-AD7F-1BFF-1C74E8AB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Monongalia General Hospital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690666-CF36-A6D8-7063-800EC30D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10880-1267-442E-93B3-12F87B6D81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6689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BE6FF92-4CCF-5B89-3DCA-6EA32752D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5" y="4891088"/>
            <a:ext cx="2559049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467ECA-CDBD-7318-A2B6-230267AB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Revised 03/09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5FA96B-0BD7-D43E-C5A4-8CDC79D1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Monongalia General Hospital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D044E4-F658-8F65-3596-6F258598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9559-DB0B-4158-9785-D8CDAE6FE5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5944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B08B503-5237-E58A-E920-E4C2FDFA7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5" y="4891088"/>
            <a:ext cx="2559049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41DE9EF-6762-3ACF-77EA-A6672FFE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Revised 03/09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EBAEBE7-2A04-2DD7-F569-6B805621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Monongalia General Hospital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3742353-4D3A-723C-4928-CE778045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63F8-434C-4A3B-84D4-2E48AC0270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3275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1CCF4B4-59F6-746A-3D76-9D953E3C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5" y="4891088"/>
            <a:ext cx="2559049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A2E634F-DB11-2413-B91F-B3B17A39C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Revised 03/09</a:t>
            </a: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DFC363FC-33B2-7ADB-409A-D902DA03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Monongalia General Hospital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3AABB17-28E6-FFCC-3995-8C004E9B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DFC7-9BA1-4C54-B3E3-951BF49793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641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D7E66D3-2BB6-7D5B-C4EE-1D2A0E359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5" y="4891088"/>
            <a:ext cx="2559049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5866D01-E5F9-F0F7-8F4C-E43961B1F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Revised 03/09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D3E11A1-E36C-586D-626E-45646F05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Monongalia General Hospital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30168EB-DBD0-EF58-6FCC-6A078F50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3EC00-0CBB-41AE-9F99-69264A3FE6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9120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859C6E-DADF-2B66-841C-F0C52CA4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5" y="4891088"/>
            <a:ext cx="2559049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E7EB05C-01D8-DC9B-EAE1-24561F4A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Revised 03/09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0B6BDF8-A724-EBC5-F982-CDDB5F96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Monongalia General Hospital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BFBF2D-EC79-A622-5E58-D8A01CF3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3440-DD34-4D68-963C-25ECFD0D09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0780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D308BE5-A62A-11AE-4878-D4EB71A02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5" y="4891088"/>
            <a:ext cx="2559049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B69F393-D4EE-EDDF-3537-42551781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Revised 03/09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254D876-45D6-46BE-B392-A7620DDB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Monongalia General Hospital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AC21B82-8A50-0F1B-5AF5-93C81322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BA678-358C-4620-988F-FCAD9E6598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8624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7ADC412-0F23-7CD1-BFC4-EC9B0D60E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5" y="4891088"/>
            <a:ext cx="2559049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A7ABA2B-C929-851C-D11E-C86A2B72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Revised 03/09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733A368-1173-AF4C-4761-1EBC5CB0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Monongalia General Hospital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A72092A-FC23-082C-C40A-DF472E01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DA788-E9E9-4DDA-AFA9-ED9D52985B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1031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8E0456F-658E-ADDF-F4DA-C243C43D1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5" y="4891088"/>
            <a:ext cx="2559049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D1448E-68DD-B247-4CA5-B8ECF8D3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Revised 03/09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7712C8-E340-386A-E1A7-07FA3DFE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Monongalia General Hospital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56E927-EA91-7969-C5BA-B8A23944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A062-34AF-4BDF-BC76-FDC023C56D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2382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A30FCFA-256C-A6E1-0C4A-FA730D7B7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5" y="4891088"/>
            <a:ext cx="2559049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98C114-F929-388B-57B5-A1D85FD59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Revised 03/09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906BAA-7DB0-60AB-A77D-F2DC1502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Monongalia General Hospital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A0E3D8-22C1-870A-C921-3CEB33EB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2125D-718F-487E-B551-DDD1A2731D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427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F181057-2748-4285-BDCF-E4B4249F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01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18834-695E-4EF8-891C-F5446A4A738C}" type="datetime4">
              <a:rPr lang="en-US" smtClean="0"/>
              <a:t>December 5, 2025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227CA2-52E6-4903-B3B2-DAB105A3A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50875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B934F"/>
                </a:solidFill>
              </a:defRPr>
            </a:lvl1pPr>
          </a:lstStyle>
          <a:p>
            <a:fld id="{A3BA588B-FE2C-44F2-BEA8-1DA1786617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96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7499" y="136531"/>
            <a:ext cx="10426700" cy="9151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B38663-9B5F-AC9E-49E0-8CC4A0A4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017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118834-695E-4EF8-891C-F5446A4A738C}" type="datetime4">
              <a:rPr lang="en-US"/>
              <a:pPr>
                <a:defRPr/>
              </a:pPr>
              <a:t>December 5, 2025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21EED7-3BAC-598B-7018-A44DC3B87B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508751"/>
            <a:ext cx="2743200" cy="365125"/>
          </a:xfrm>
        </p:spPr>
        <p:txBody>
          <a:bodyPr/>
          <a:lstStyle>
            <a:lvl1pPr>
              <a:defRPr>
                <a:solidFill>
                  <a:srgbClr val="0B934F"/>
                </a:solidFill>
              </a:defRPr>
            </a:lvl1pPr>
          </a:lstStyle>
          <a:p>
            <a:pPr>
              <a:defRPr/>
            </a:pPr>
            <a:fld id="{351CA37B-5DE7-481F-890F-6C509C34AA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5479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EB30-125C-14C8-5C9B-6BDA61C8B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222"/>
            <a:ext cx="9144000" cy="1298778"/>
          </a:xfrm>
        </p:spPr>
        <p:txBody>
          <a:bodyPr anchor="b"/>
          <a:lstStyle>
            <a:lvl1pPr algn="ctr">
              <a:defRPr sz="6000">
                <a:solidFill>
                  <a:srgbClr val="E0628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CCBCB-0F12-546B-5C24-235BD37C3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356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253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80FF-FBEB-CA97-F7D2-558A1751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0628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D8DBC-0A7A-C4AD-2064-960169C4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1363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530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05CF-C850-37B2-6B30-808F4CD7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970"/>
            <a:ext cx="10515600" cy="1500187"/>
          </a:xfrm>
        </p:spPr>
        <p:txBody>
          <a:bodyPr anchor="b"/>
          <a:lstStyle>
            <a:lvl1pPr algn="ctr">
              <a:defRPr sz="6000">
                <a:solidFill>
                  <a:srgbClr val="E0628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DF30C-59B2-2E2F-589C-1B1083CA6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68369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356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48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9420-C6D5-F004-408C-8E650B30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0628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4141-5CEF-71FF-9405-BD74CF298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31363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907EF-247C-FEDB-668A-BF7D140E0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1363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013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2F73-AB41-36FC-7772-2338D8E0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46E05-7F5F-C30C-10E3-4083D3DD9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356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A1064-A4D7-F995-36E4-FD36CDBDE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42582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56BA-DA49-1DA9-EB10-21E4791F0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356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EAA4DB-0A21-1BA7-23E2-EE89E8C46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42582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89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BC7D-27FC-CB74-B0F7-9780500A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8239"/>
            <a:ext cx="10515600" cy="11215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8024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6780-D7CD-5DAB-DD0E-543B43D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A57BD-5729-32CD-3391-07B6DE44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882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73DCA-F99A-C55A-8A70-57B18612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8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187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ED43-F085-43EC-35E1-2C53DE82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69167"/>
            <a:ext cx="3932237" cy="11709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3108C-BFF1-A4E9-F894-B2D6DC564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46449"/>
            <a:ext cx="6172200" cy="47866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90305-F62A-9CB6-DBB7-CFE48F98A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98779"/>
            <a:ext cx="3932237" cy="3475654"/>
          </a:xfrm>
        </p:spPr>
        <p:txBody>
          <a:bodyPr/>
          <a:lstStyle>
            <a:lvl1pPr marL="0" indent="0">
              <a:buNone/>
              <a:defRPr sz="1600">
                <a:solidFill>
                  <a:srgbClr val="53565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64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AB49414-DC57-413A-9A33-D248E658C5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499" y="136529"/>
            <a:ext cx="10426700" cy="91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BDF60F-CA72-4F78-8E43-8D4DDD1D33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5950" y="1475560"/>
            <a:ext cx="10853037" cy="4710113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r>
              <a:rPr lang="en-US"/>
              <a:t>Text here. Text here. Text here. Text here. Text here. Text here. Text here. Text here. Text here. </a:t>
            </a:r>
            <a:br>
              <a:rPr lang="en-US"/>
            </a:br>
            <a:endParaRPr lang="en-US" sz="1100"/>
          </a:p>
          <a:p>
            <a:pPr marL="0" indent="0">
              <a:buNone/>
            </a:pPr>
            <a:r>
              <a:rPr lang="en-US" sz="2400" b="1"/>
              <a:t>Text here. Text here. Text here. Text here. </a:t>
            </a:r>
          </a:p>
          <a:p>
            <a:pPr lvl="1"/>
            <a:r>
              <a:rPr lang="en-US" sz="2000"/>
              <a:t>Text here. </a:t>
            </a:r>
          </a:p>
          <a:p>
            <a:pPr lvl="1"/>
            <a:r>
              <a:rPr lang="en-US" sz="2000"/>
              <a:t>Text here.</a:t>
            </a:r>
          </a:p>
          <a:p>
            <a:pPr lvl="1"/>
            <a:r>
              <a:rPr lang="en-US" sz="2000"/>
              <a:t>Text here.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14680F-569C-4B7D-88DB-4315A6742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18834-695E-4EF8-891C-F5446A4A738C}" type="datetime4">
              <a:rPr lang="en-US" smtClean="0"/>
              <a:t>December 5, 2025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535BBE-CC4E-429F-937B-F5BDB6B56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875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B934F"/>
                </a:solidFill>
              </a:defRPr>
            </a:lvl1pPr>
          </a:lstStyle>
          <a:p>
            <a:fld id="{A3BA588B-FE2C-44F2-BEA8-1DA1786617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D0F3D6-E30A-4A60-B5B0-375743414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499" y="136529"/>
            <a:ext cx="10426700" cy="9151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2A0B48B-F813-4294-96F6-FB08036F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01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18834-695E-4EF8-891C-F5446A4A738C}" type="datetime4">
              <a:rPr lang="en-US" smtClean="0"/>
              <a:t>December 5, 2025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03496F-F89A-4FF0-991B-5347BBA53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87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934F"/>
                </a:solidFill>
              </a:defRPr>
            </a:lvl1pPr>
          </a:lstStyle>
          <a:p>
            <a:fld id="{A3BA588B-FE2C-44F2-BEA8-1DA1786617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2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37FEA4-085A-4D77-AD6E-4F4C601FB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499" y="136529"/>
            <a:ext cx="10426700" cy="9151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DD69F2B-F68C-4C98-8A1A-868C956C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01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18834-695E-4EF8-891C-F5446A4A738C}" type="datetime4">
              <a:rPr lang="en-US" smtClean="0"/>
              <a:t>December 5, 2025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8E7417B-44B3-4708-B801-9DF88F19C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5087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934F"/>
                </a:solidFill>
              </a:defRPr>
            </a:lvl1pPr>
          </a:lstStyle>
          <a:p>
            <a:fld id="{A3BA588B-FE2C-44F2-BEA8-1DA1786617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E73131-BB60-453B-8580-F693CD6F2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499" y="136529"/>
            <a:ext cx="10426700" cy="9151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9B9B06-1AB9-4A84-9549-491DB61C4A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5950" y="1475560"/>
            <a:ext cx="6362700" cy="4710113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r>
              <a:rPr lang="en-US"/>
              <a:t>Text here. Text here. Text here. Text here. Text here. Text here. Text here. Text here. Text here. </a:t>
            </a:r>
            <a:br>
              <a:rPr lang="en-US"/>
            </a:br>
            <a:endParaRPr lang="en-US" sz="1100"/>
          </a:p>
          <a:p>
            <a:pPr marL="0" indent="0">
              <a:buNone/>
            </a:pPr>
            <a:r>
              <a:rPr lang="en-US" sz="2400" b="1"/>
              <a:t>Text here. Text here. Text here. Text here. </a:t>
            </a:r>
          </a:p>
          <a:p>
            <a:pPr lvl="1"/>
            <a:r>
              <a:rPr lang="en-US" sz="2000"/>
              <a:t>Text here. </a:t>
            </a:r>
          </a:p>
          <a:p>
            <a:pPr lvl="1"/>
            <a:r>
              <a:rPr lang="en-US" sz="2000"/>
              <a:t>Text here.</a:t>
            </a:r>
          </a:p>
          <a:p>
            <a:pPr lvl="1"/>
            <a:r>
              <a:rPr lang="en-US" sz="2000"/>
              <a:t>Text here.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9FAD23-46D5-4981-BB97-49BA8B756FAC}"/>
              </a:ext>
            </a:extLst>
          </p:cNvPr>
          <p:cNvSpPr/>
          <p:nvPr userDrawn="1"/>
        </p:nvSpPr>
        <p:spPr>
          <a:xfrm>
            <a:off x="8502316" y="1123909"/>
            <a:ext cx="3689685" cy="541341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atin typeface="Arial" panose="020B0604020202020204" pitchFamily="34" charset="0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E073E11-1324-4BE9-B4DC-A1644B24C3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6239" y="2123401"/>
            <a:ext cx="3898604" cy="3371089"/>
          </a:xfrm>
        </p:spPr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0DEDE35-7158-4D54-9E92-6B2A5B0AF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18834-695E-4EF8-891C-F5446A4A738C}" type="datetime4">
              <a:rPr lang="en-US" smtClean="0"/>
              <a:t>December 5, 2025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8839D2C-4E6C-4FC9-B7D4-5D3B31F89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87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934F"/>
                </a:solidFill>
              </a:defRPr>
            </a:lvl1pPr>
          </a:lstStyle>
          <a:p>
            <a:fld id="{A3BA588B-FE2C-44F2-BEA8-1DA1786617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E73131-BB60-453B-8580-F693CD6F2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499" y="136529"/>
            <a:ext cx="10426700" cy="9151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F7111D6-8C19-4C74-8644-9F67E9EF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06690"/>
            <a:ext cx="10426700" cy="4765510"/>
          </a:xfrm>
        </p:spPr>
        <p:txBody>
          <a:bodyPr>
            <a:noAutofit/>
          </a:bodyPr>
          <a:lstStyle>
            <a:lvl1pPr marL="342900" indent="-342900">
              <a:spcBef>
                <a:spcPts val="0"/>
              </a:spcBef>
              <a:buFontTx/>
              <a:buBlip>
                <a:blip r:embed="rId2"/>
              </a:buBlip>
              <a:defRPr/>
            </a:lvl1pPr>
          </a:lstStyle>
          <a:p>
            <a:pPr marL="0" indent="0">
              <a:spcBef>
                <a:spcPts val="0"/>
              </a:spcBef>
              <a:buNone/>
            </a:pPr>
            <a:r>
              <a:rPr lang="en-US" sz="3600" b="1"/>
              <a:t>Title Here</a:t>
            </a:r>
          </a:p>
          <a:p>
            <a:pPr>
              <a:spcBef>
                <a:spcPts val="0"/>
              </a:spcBef>
            </a:pPr>
            <a:r>
              <a:rPr lang="en-US" sz="2000"/>
              <a:t>Text here</a:t>
            </a:r>
          </a:p>
          <a:p>
            <a:pPr>
              <a:spcBef>
                <a:spcPts val="0"/>
              </a:spcBef>
            </a:pPr>
            <a:r>
              <a:rPr lang="en-US" sz="2000"/>
              <a:t>Text here</a:t>
            </a:r>
          </a:p>
          <a:p>
            <a:pPr>
              <a:spcBef>
                <a:spcPts val="0"/>
              </a:spcBef>
            </a:pPr>
            <a:endParaRPr lang="en-US" sz="2400"/>
          </a:p>
          <a:p>
            <a:pPr marL="0" indent="0">
              <a:spcBef>
                <a:spcPts val="0"/>
              </a:spcBef>
              <a:buNone/>
            </a:pPr>
            <a:r>
              <a:rPr lang="en-US" sz="3600" b="1"/>
              <a:t>Title Here</a:t>
            </a:r>
          </a:p>
          <a:p>
            <a:pPr>
              <a:spcBef>
                <a:spcPts val="0"/>
              </a:spcBef>
            </a:pPr>
            <a:r>
              <a:rPr lang="en-US" sz="2000"/>
              <a:t>Text here</a:t>
            </a:r>
          </a:p>
          <a:p>
            <a:pPr>
              <a:spcBef>
                <a:spcPts val="0"/>
              </a:spcBef>
            </a:pPr>
            <a:r>
              <a:rPr lang="en-US" sz="2000"/>
              <a:t>Text here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/>
          </a:p>
          <a:p>
            <a:pPr marL="0" indent="0">
              <a:spcBef>
                <a:spcPts val="0"/>
              </a:spcBef>
              <a:buNone/>
            </a:pPr>
            <a:r>
              <a:rPr lang="en-US" sz="3600" b="1"/>
              <a:t>Title Here</a:t>
            </a:r>
          </a:p>
          <a:p>
            <a:pPr>
              <a:spcBef>
                <a:spcPts val="0"/>
              </a:spcBef>
            </a:pPr>
            <a:r>
              <a:rPr lang="en-US" sz="2000"/>
              <a:t>Text here</a:t>
            </a:r>
          </a:p>
          <a:p>
            <a:pPr>
              <a:spcBef>
                <a:spcPts val="0"/>
              </a:spcBef>
            </a:pPr>
            <a:r>
              <a:rPr lang="en-US" sz="2000"/>
              <a:t>Text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1142CE6-D6CA-446F-9F4C-BEB7AAE33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18834-695E-4EF8-891C-F5446A4A738C}" type="datetime4">
              <a:rPr lang="en-US" smtClean="0"/>
              <a:t>December 5, 2025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0424E56-E19B-456F-BB40-8C61F1B34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87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934F"/>
                </a:solidFill>
              </a:defRPr>
            </a:lvl1pPr>
          </a:lstStyle>
          <a:p>
            <a:fld id="{A3BA588B-FE2C-44F2-BEA8-1DA1786617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E73131-BB60-453B-8580-F693CD6F2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499" y="136529"/>
            <a:ext cx="10426700" cy="9151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7A0C85-6CC1-4BC3-97EA-173492B6894F}"/>
              </a:ext>
            </a:extLst>
          </p:cNvPr>
          <p:cNvSpPr/>
          <p:nvPr userDrawn="1"/>
        </p:nvSpPr>
        <p:spPr>
          <a:xfrm>
            <a:off x="581438" y="3104000"/>
            <a:ext cx="3465095" cy="2201738"/>
          </a:xfrm>
          <a:prstGeom prst="rect">
            <a:avLst/>
          </a:prstGeom>
          <a:solidFill>
            <a:srgbClr val="047A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5B4E12-4149-4762-8184-C5E85FFF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4" y="3323869"/>
            <a:ext cx="3031957" cy="1780674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</a:rPr>
              <a:t>TITLE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Text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2AA3E1-422C-4206-BAE7-DA0640EE5A83}"/>
              </a:ext>
            </a:extLst>
          </p:cNvPr>
          <p:cNvSpPr/>
          <p:nvPr userDrawn="1"/>
        </p:nvSpPr>
        <p:spPr>
          <a:xfrm>
            <a:off x="8145482" y="3104000"/>
            <a:ext cx="3465095" cy="2201738"/>
          </a:xfrm>
          <a:prstGeom prst="rect">
            <a:avLst/>
          </a:prstGeom>
          <a:solidFill>
            <a:srgbClr val="96C9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1915B-7D44-4B41-A02A-120542B55F70}"/>
              </a:ext>
            </a:extLst>
          </p:cNvPr>
          <p:cNvSpPr/>
          <p:nvPr userDrawn="1"/>
        </p:nvSpPr>
        <p:spPr>
          <a:xfrm>
            <a:off x="4363459" y="3104000"/>
            <a:ext cx="3465095" cy="220173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6FA841F-1159-4B9A-BDE9-286E906A1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18834-695E-4EF8-891C-F5446A4A738C}" type="datetime4">
              <a:rPr lang="en-US" smtClean="0"/>
              <a:t>December 5, 2025</a:t>
            </a:fld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174AD98-F50A-44BB-8DA8-5F1083BB8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87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934F"/>
                </a:solidFill>
              </a:defRPr>
            </a:lvl1pPr>
          </a:lstStyle>
          <a:p>
            <a:fld id="{A3BA588B-FE2C-44F2-BEA8-1DA1786617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27686D5-854D-4763-8FEA-27916120CEA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7277" y="3306270"/>
            <a:ext cx="3031957" cy="1780674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</a:rPr>
              <a:t>TITLE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Text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14C615-94FA-44AA-8556-FC2C801DDA9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73979" y="3314532"/>
            <a:ext cx="3031957" cy="1780674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</a:rPr>
              <a:t>TITLE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Text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7D6499E-B540-4AF0-81C4-10AF52559895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615950" y="1475561"/>
            <a:ext cx="10994612" cy="119144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r>
              <a:rPr lang="en-US"/>
              <a:t>Text here. Text here. Text here. Text here. Text here. Text here. Text here. Text here. Text here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37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3588" y="136525"/>
            <a:ext cx="10838411" cy="994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1DA6DA-09DF-4E73-8F4F-E684148DA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6C118834-695E-4EF8-891C-F5446A4A738C}" type="datetime4">
              <a:rPr lang="en-US" smtClean="0"/>
              <a:pPr/>
              <a:t>December 5, 2025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99E5AF-296B-42DA-8392-643ABC0EC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875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B934F"/>
                </a:solidFill>
                <a:latin typeface="Arial" panose="020B0604020202020204" pitchFamily="34" charset="0"/>
              </a:defRPr>
            </a:lvl1pPr>
          </a:lstStyle>
          <a:p>
            <a:fld id="{A3BA588B-FE2C-44F2-BEA8-1DA1786617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5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6" r:id="rId4"/>
    <p:sldLayoutId id="2147483664" r:id="rId5"/>
    <p:sldLayoutId id="2147483665" r:id="rId6"/>
    <p:sldLayoutId id="2147483669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77" r:id="rId13"/>
    <p:sldLayoutId id="2147483678" r:id="rId14"/>
    <p:sldLayoutId id="2147483679" r:id="rId15"/>
    <p:sldLayoutId id="2147483680" r:id="rId16"/>
    <p:sldLayoutId id="2147483688" r:id="rId17"/>
    <p:sldLayoutId id="214748370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F3A30F-BC98-8C43-1F58-C5917A1C2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9E2770-2FF5-70E5-97DE-96EF61CCE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EF0CA-6F0A-2C3D-6767-5E4FE92D5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Revised 03/09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67320-2CFC-D3EF-1850-1EDDDAA9B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Monongalia General Hospital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8B3AC-6C0A-1EDC-F378-A62C0F975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981651-0396-44DD-B485-4272227829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3" r:id="rId1"/>
    <p:sldLayoutId id="2147484944" r:id="rId2"/>
    <p:sldLayoutId id="2147484945" r:id="rId3"/>
    <p:sldLayoutId id="2147484946" r:id="rId4"/>
    <p:sldLayoutId id="2147484947" r:id="rId5"/>
    <p:sldLayoutId id="2147484948" r:id="rId6"/>
    <p:sldLayoutId id="2147484949" r:id="rId7"/>
    <p:sldLayoutId id="2147484950" r:id="rId8"/>
    <p:sldLayoutId id="2147484951" r:id="rId9"/>
    <p:sldLayoutId id="2147484952" r:id="rId10"/>
    <p:sldLayoutId id="2147484953" r:id="rId11"/>
    <p:sldLayoutId id="2147484954" r:id="rId12"/>
  </p:sldLayoutIdLst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287BA-C603-D6E3-4C20-98940AF9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67"/>
            <a:ext cx="10515600" cy="1121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F04BB-D0DD-FB29-9CE5-8CC9DF36D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11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158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0628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65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6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6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6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6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55DF-FBF8-B34C-E402-D14094F932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/>
              </a:rPr>
              <a:t>Vandalia Health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A9299-DE40-C1BD-20EE-305900596D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latin typeface="+mn-lt"/>
                <a:cs typeface="Arial"/>
              </a:rPr>
              <a:t>Patient Safety </a:t>
            </a:r>
          </a:p>
        </p:txBody>
      </p:sp>
    </p:spTree>
    <p:extLst>
      <p:ext uri="{BB962C8B-B14F-4D97-AF65-F5344CB8AC3E}">
        <p14:creationId xmlns:p14="http://schemas.microsoft.com/office/powerpoint/2010/main" val="351735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81A9299-DE40-C1BD-20EE-305900596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1711" y="295938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rgbClr val="2B2B2B"/>
                </a:solidFill>
                <a:latin typeface="Calibri"/>
                <a:ea typeface="Calibri"/>
                <a:cs typeface="Calibri"/>
              </a:rPr>
              <a:t>Fostering a shared commitment to safety at every level—where proactive risk prevention, open communication, and accountability are embedded in daily practices and decision-making—is essential for healthcare organizations to reduce medical errors, prevent staff burnout, and promote greater job satisfaction. 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641ECA-44D4-E888-89C9-B309F3B4D9AC}"/>
              </a:ext>
            </a:extLst>
          </p:cNvPr>
          <p:cNvSpPr txBox="1">
            <a:spLocks/>
          </p:cNvSpPr>
          <p:nvPr/>
        </p:nvSpPr>
        <p:spPr>
          <a:xfrm>
            <a:off x="1979364" y="888427"/>
            <a:ext cx="8686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E062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5000" b="0" dirty="0">
                <a:solidFill>
                  <a:schemeClr val="tx1"/>
                </a:solidFill>
                <a:latin typeface="+mn-lt"/>
                <a:cs typeface="Arial"/>
              </a:rPr>
              <a:t>Culture of Safety</a:t>
            </a:r>
            <a:endParaRPr lang="en-US" sz="4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14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2054AD1E-8C19-3259-A127-3E5A6AD5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ea typeface="Calibri Light"/>
                <a:cs typeface="Calibri Light"/>
              </a:rPr>
              <a:t>Patient Identification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A5348B-A820-5962-DDA2-2A32A34EAC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4916" y="1407693"/>
            <a:ext cx="9272989" cy="4352925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Verify:</a:t>
            </a:r>
            <a:endParaRPr lang="en-US" sz="2200" dirty="0">
              <a:ea typeface="Calibri"/>
              <a:cs typeface="Calibri"/>
            </a:endParaRPr>
          </a:p>
          <a:p>
            <a:pPr lvl="1"/>
            <a:r>
              <a:rPr lang="en-US" altLang="en-US" sz="2200" dirty="0"/>
              <a:t>Patient’s Full Name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lvl="1" eaLnBrk="1" hangingPunct="1"/>
            <a:r>
              <a:rPr lang="en-US" altLang="en-US" sz="2200" dirty="0"/>
              <a:t>Patient’s Full Date of Birth</a:t>
            </a:r>
            <a:endParaRPr lang="en-US" altLang="en-US" sz="2200" dirty="0">
              <a:ea typeface="Calibri"/>
              <a:cs typeface="Calibri"/>
            </a:endParaRPr>
          </a:p>
          <a:p>
            <a:pPr lvl="2" eaLnBrk="1" hangingPunct="1"/>
            <a:r>
              <a:rPr lang="en-US" altLang="en-US" sz="2200" dirty="0"/>
              <a:t>Month/Day/Year</a:t>
            </a:r>
          </a:p>
          <a:p>
            <a:pPr lvl="2"/>
            <a:endParaRPr lang="en-US" altLang="en-US" sz="2200" dirty="0">
              <a:ea typeface="Calibri"/>
              <a:cs typeface="Calibri"/>
            </a:endParaRPr>
          </a:p>
          <a:p>
            <a:pPr lvl="2"/>
            <a:endParaRPr lang="en-US" altLang="en-US" sz="2200" dirty="0">
              <a:ea typeface="Calibri"/>
              <a:cs typeface="Calibri"/>
            </a:endParaRPr>
          </a:p>
          <a:p>
            <a:pPr lvl="2"/>
            <a:endParaRPr lang="en-US" altLang="en-US" sz="2200" dirty="0">
              <a:ea typeface="Calibri"/>
              <a:cs typeface="Calibri"/>
            </a:endParaRPr>
          </a:p>
          <a:p>
            <a:pPr lvl="2"/>
            <a:endParaRPr lang="en-US" altLang="en-US" sz="2200" dirty="0">
              <a:ea typeface="Calibri"/>
              <a:cs typeface="Calibri"/>
            </a:endParaRPr>
          </a:p>
          <a:p>
            <a:pPr lvl="2"/>
            <a:endParaRPr lang="en-US" altLang="en-US" sz="2200" dirty="0">
              <a:ea typeface="Calibri"/>
              <a:cs typeface="Calibri"/>
            </a:endParaRPr>
          </a:p>
          <a:p>
            <a:pPr lvl="8" eaLnBrk="0" fontAlgn="base" hangingPunct="0">
              <a:spcAft>
                <a:spcPct val="0"/>
              </a:spcAft>
            </a:pPr>
            <a:r>
              <a:rPr lang="en-US" altLang="en-US" sz="2050" b="1" dirty="0">
                <a:ea typeface="Calibri"/>
                <a:cs typeface="Calibri"/>
              </a:rPr>
              <a:t>Not </a:t>
            </a:r>
            <a:r>
              <a:rPr lang="en-US" altLang="en-US" sz="2050" dirty="0">
                <a:ea typeface="Calibri"/>
                <a:cs typeface="Calibri"/>
              </a:rPr>
              <a:t>Room Number!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DC74A8-0E82-792C-BD0E-F90DC09C7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1501565"/>
            <a:ext cx="4362450" cy="2257425"/>
          </a:xfrm>
          <a:prstGeom prst="rect">
            <a:avLst/>
          </a:prstGeom>
        </p:spPr>
      </p:pic>
      <p:pic>
        <p:nvPicPr>
          <p:cNvPr id="14" name="Picture 13" descr="A close-up of a sign">
            <a:extLst>
              <a:ext uri="{FF2B5EF4-FFF2-40B4-BE49-F238E27FC236}">
                <a16:creationId xmlns:a16="http://schemas.microsoft.com/office/drawing/2014/main" id="{9EAB3301-BE35-5E8D-FD1E-C2A3C3DBB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280" y="3585359"/>
            <a:ext cx="2836958" cy="19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0528E-F2DD-3DCF-0133-F4421FAB2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3885F47F-FA05-CFDB-7B5B-D6B6FA7D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Critical Results Reporting</a:t>
            </a:r>
          </a:p>
          <a:p>
            <a:pPr algn="ctr"/>
            <a:endParaRPr lang="en-US" dirty="0">
              <a:solidFill>
                <a:schemeClr val="tx1"/>
              </a:solidFill>
              <a:ea typeface="Calibri Light"/>
              <a:cs typeface="Calibri Light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3096A74-38FD-749E-A635-A761F666D54E}"/>
              </a:ext>
            </a:extLst>
          </p:cNvPr>
          <p:cNvSpPr txBox="1">
            <a:spLocks/>
          </p:cNvSpPr>
          <p:nvPr/>
        </p:nvSpPr>
        <p:spPr>
          <a:xfrm>
            <a:off x="838199" y="1348227"/>
            <a:ext cx="8082710" cy="175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cs typeface="Arial"/>
              </a:rPr>
              <a:t>Report critical results to ordering provider within 30 minutes.</a:t>
            </a:r>
            <a:endParaRPr lang="en-US" sz="2200" dirty="0">
              <a:ea typeface="Calibri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Arial"/>
              </a:rPr>
              <a:t>Laboratory results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Arial"/>
              </a:rPr>
              <a:t>Diagnostic imaging results</a:t>
            </a:r>
          </a:p>
          <a:p>
            <a:r>
              <a:rPr lang="en-US" sz="2200" dirty="0">
                <a:ea typeface="Calibri"/>
                <a:cs typeface="Arial"/>
              </a:rPr>
              <a:t>Documentation must be present in EMR. 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600" dirty="0">
              <a:latin typeface="Arial"/>
              <a:ea typeface="Calibri"/>
              <a:cs typeface="Arial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7" name="Graphic 6" descr="Speaker phone with solid fill">
            <a:extLst>
              <a:ext uri="{FF2B5EF4-FFF2-40B4-BE49-F238E27FC236}">
                <a16:creationId xmlns:a16="http://schemas.microsoft.com/office/drawing/2014/main" id="{C67722DF-6985-3176-D94F-12C179E59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439" y="3146233"/>
            <a:ext cx="2227242" cy="2181338"/>
          </a:xfrm>
          <a:prstGeom prst="rect">
            <a:avLst/>
          </a:prstGeom>
        </p:spPr>
      </p:pic>
      <p:pic>
        <p:nvPicPr>
          <p:cNvPr id="9" name="Picture 8" descr="A close-up of a x-ray&#10;&#10;AI-generated content may be incorrect.">
            <a:extLst>
              <a:ext uri="{FF2B5EF4-FFF2-40B4-BE49-F238E27FC236}">
                <a16:creationId xmlns:a16="http://schemas.microsoft.com/office/drawing/2014/main" id="{8B7EC7ED-B8A8-A33D-C986-05D2B9F65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351" y="3254107"/>
            <a:ext cx="5429250" cy="2057400"/>
          </a:xfrm>
          <a:prstGeom prst="rect">
            <a:avLst/>
          </a:prstGeom>
        </p:spPr>
      </p:pic>
      <p:pic>
        <p:nvPicPr>
          <p:cNvPr id="15" name="Graphic 14" descr="Clipboard with solid fill">
            <a:extLst>
              <a:ext uri="{FF2B5EF4-FFF2-40B4-BE49-F238E27FC236}">
                <a16:creationId xmlns:a16="http://schemas.microsoft.com/office/drawing/2014/main" id="{2822C6E3-98C3-58D3-C97D-495D0E909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9908" y="3228860"/>
            <a:ext cx="2104513" cy="20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56CB6-4F4D-DE6F-9683-24AF5B38E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ts val="75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</a:rPr>
              <a:t>Bar code scanning should be done, where available, on 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</a:rPr>
              <a:t>every 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</a:rPr>
              <a:t>medication and 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</a:rPr>
              <a:t>every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</a:rPr>
              <a:t> patient. </a:t>
            </a:r>
            <a:endParaRPr lang="en-US" dirty="0"/>
          </a:p>
          <a:p>
            <a:pPr marL="0" indent="0" algn="ctr">
              <a:spcBef>
                <a:spcPts val="75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</a:rPr>
              <a:t> If you receive an alert, </a:t>
            </a:r>
            <a:r>
              <a:rPr lang="en-US" sz="3200" b="1" u="sng" dirty="0">
                <a:solidFill>
                  <a:srgbClr val="FF0000"/>
                </a:solidFill>
                <a:ea typeface="Calibri"/>
                <a:cs typeface="Calibri"/>
              </a:rPr>
              <a:t>STOP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</a:rPr>
              <a:t>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algn="ctr">
              <a:spcBef>
                <a:spcPts val="75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</a:rPr>
              <a:t>If you are unable to resolve the alert, consider having another nurse verify and call the pharmacy for assistance. </a:t>
            </a:r>
            <a:endParaRPr lang="en-US" dirty="0"/>
          </a:p>
        </p:txBody>
      </p:sp>
      <p:pic>
        <p:nvPicPr>
          <p:cNvPr id="5" name="Picture 4" descr="A hand holding a barcode scanner&#10;&#10;AI-generated content may be incorrect.">
            <a:extLst>
              <a:ext uri="{FF2B5EF4-FFF2-40B4-BE49-F238E27FC236}">
                <a16:creationId xmlns:a16="http://schemas.microsoft.com/office/drawing/2014/main" id="{42EC1DB3-4A76-552B-1729-56C08DF98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366" y="3308446"/>
            <a:ext cx="4524375" cy="23526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D1BB35-49EF-9F08-4834-722BB9FA6277}"/>
              </a:ext>
            </a:extLst>
          </p:cNvPr>
          <p:cNvSpPr txBox="1">
            <a:spLocks/>
          </p:cNvSpPr>
          <p:nvPr/>
        </p:nvSpPr>
        <p:spPr>
          <a:xfrm>
            <a:off x="1676400" y="163150"/>
            <a:ext cx="8686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0628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Medication Safety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EC9F2-3046-A3F0-997F-684387ED3CE2}"/>
              </a:ext>
            </a:extLst>
          </p:cNvPr>
          <p:cNvSpPr txBox="1"/>
          <p:nvPr/>
        </p:nvSpPr>
        <p:spPr>
          <a:xfrm>
            <a:off x="2901109" y="5742543"/>
            <a:ext cx="60960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 rtl="0"/>
            <a:r>
              <a:rPr lang="en-US" sz="2800" b="1" kern="1200" dirty="0">
                <a:ea typeface="+mn-ea"/>
                <a:cs typeface="Arial"/>
              </a:rPr>
              <a:t>Every Patient, Every Medication!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2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863D-453A-5D17-8FD0-4BCF3162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Identify Environmental Safety Risks </a:t>
            </a:r>
          </a:p>
          <a:p>
            <a:pPr algn="ctr"/>
            <a:endParaRPr lang="en-US" dirty="0">
              <a:solidFill>
                <a:schemeClr val="tx1"/>
              </a:solidFill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09406-DF3E-7000-6EB7-A3A1A2C654FA}"/>
              </a:ext>
            </a:extLst>
          </p:cNvPr>
          <p:cNvSpPr txBox="1"/>
          <p:nvPr/>
        </p:nvSpPr>
        <p:spPr>
          <a:xfrm>
            <a:off x="908892" y="1418422"/>
            <a:ext cx="10163059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200" b="0" i="0" u="none" strike="noStrike" baseline="0" dirty="0">
                <a:solidFill>
                  <a:srgbClr val="2B2B2B"/>
                </a:solidFill>
                <a:latin typeface="Calibri"/>
                <a:ea typeface="Arial"/>
                <a:cs typeface="Arial"/>
              </a:rPr>
              <a:t>Assess features in the physical environment that could be used to </a:t>
            </a:r>
            <a:r>
              <a:rPr lang="en-US" sz="2200" dirty="0">
                <a:solidFill>
                  <a:srgbClr val="2B2B2B"/>
                </a:solidFill>
                <a:latin typeface="Calibri"/>
                <a:ea typeface="Arial"/>
                <a:cs typeface="Arial"/>
              </a:rPr>
              <a:t>attempt suicide</a:t>
            </a:r>
            <a:r>
              <a:rPr lang="en-US" sz="2200" b="0" i="0" u="none" strike="noStrike" baseline="0" dirty="0">
                <a:solidFill>
                  <a:srgbClr val="2B2B2B"/>
                </a:solidFill>
                <a:latin typeface="Calibri"/>
                <a:ea typeface="Arial"/>
                <a:cs typeface="Arial"/>
              </a:rPr>
              <a:t> and take necessary action to minimize the risks</a:t>
            </a:r>
            <a:r>
              <a:rPr lang="en-US" sz="2200" b="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US" sz="2200" b="0" i="0" u="none" strike="noStrike" baseline="0" dirty="0">
                <a:solidFill>
                  <a:srgbClr val="2B2B2B"/>
                </a:solidFill>
                <a:latin typeface="Calibri"/>
                <a:ea typeface="Arial"/>
                <a:cs typeface="Arial"/>
              </a:rPr>
              <a:t>Screen all patients being treated primarily for a behavioral health condition </a:t>
            </a:r>
            <a:r>
              <a:rPr lang="en-US" sz="2200" dirty="0">
                <a:solidFill>
                  <a:srgbClr val="2B2B2B"/>
                </a:solidFill>
                <a:latin typeface="Calibri"/>
                <a:ea typeface="Arial"/>
                <a:cs typeface="Arial"/>
              </a:rPr>
              <a:t>for suicide</a:t>
            </a:r>
            <a:r>
              <a:rPr lang="en-US" sz="2200" b="0" i="0" u="none" strike="noStrike" baseline="0" dirty="0">
                <a:solidFill>
                  <a:srgbClr val="2B2B2B"/>
                </a:solidFill>
                <a:latin typeface="Calibri"/>
                <a:ea typeface="Arial"/>
                <a:cs typeface="Arial"/>
              </a:rPr>
              <a:t> ideation using a validated screening tool</a:t>
            </a: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6978C-0E2A-AB25-240D-62C041E1A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891" y="3190072"/>
            <a:ext cx="3998894" cy="283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5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D7B0F0-0148-732A-627D-F02D0D94A7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4916" y="1251621"/>
            <a:ext cx="9272989" cy="4352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eaLnBrk="1" hangingPunct="1">
              <a:buNone/>
            </a:pPr>
            <a:r>
              <a:rPr lang="en-US" sz="2200" dirty="0">
                <a:solidFill>
                  <a:srgbClr val="2B2B2B"/>
                </a:solidFill>
                <a:ea typeface="+mn-lt"/>
                <a:cs typeface="+mn-lt"/>
              </a:rPr>
              <a:t>Preventing Wrong Site, Wrong Procedure, and Wrong Person Surgery</a:t>
            </a:r>
            <a:endParaRPr lang="en-US" sz="22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2200" dirty="0">
              <a:solidFill>
                <a:srgbClr val="2B2B2B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2B2B2B"/>
                </a:solidFill>
                <a:ea typeface="+mn-lt"/>
                <a:cs typeface="+mn-lt"/>
              </a:rPr>
              <a:t>Step 1: Implement a pre-procedure process to </a:t>
            </a:r>
            <a:r>
              <a:rPr lang="en-US" sz="2200" b="1" dirty="0">
                <a:solidFill>
                  <a:srgbClr val="2B2B2B"/>
                </a:solidFill>
                <a:ea typeface="+mn-lt"/>
                <a:cs typeface="+mn-lt"/>
              </a:rPr>
              <a:t>verify the correct procedure, for the correct patient, at the correct site</a:t>
            </a:r>
            <a:r>
              <a:rPr lang="en-US" sz="2200" dirty="0">
                <a:solidFill>
                  <a:srgbClr val="2B2B2B"/>
                </a:solidFill>
                <a:ea typeface="+mn-lt"/>
                <a:cs typeface="+mn-lt"/>
              </a:rPr>
              <a:t>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2200" dirty="0">
              <a:solidFill>
                <a:srgbClr val="2B2B2B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2B2B2B"/>
                </a:solidFill>
                <a:ea typeface="+mn-lt"/>
                <a:cs typeface="+mn-lt"/>
              </a:rPr>
              <a:t>Step 2: </a:t>
            </a:r>
            <a:r>
              <a:rPr lang="en-US" sz="2200" b="1" dirty="0">
                <a:solidFill>
                  <a:srgbClr val="2B2B2B"/>
                </a:solidFill>
                <a:ea typeface="+mn-lt"/>
                <a:cs typeface="+mn-lt"/>
              </a:rPr>
              <a:t>Mark the procedure site </a:t>
            </a:r>
            <a:r>
              <a:rPr lang="en-US" sz="2200" dirty="0">
                <a:solidFill>
                  <a:srgbClr val="2B2B2B"/>
                </a:solidFill>
                <a:ea typeface="+mn-lt"/>
                <a:cs typeface="+mn-lt"/>
              </a:rPr>
              <a:t>before the procedure is performed and, if possible, with the patient involved.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2200" dirty="0">
              <a:solidFill>
                <a:srgbClr val="2B2B2B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2B2B2B"/>
                </a:solidFill>
                <a:ea typeface="+mn-lt"/>
                <a:cs typeface="+mn-lt"/>
              </a:rPr>
              <a:t>Step 3</a:t>
            </a:r>
            <a:r>
              <a:rPr lang="en-US" sz="2200" b="1" dirty="0">
                <a:solidFill>
                  <a:srgbClr val="2B2B2B"/>
                </a:solidFill>
                <a:ea typeface="+mn-lt"/>
                <a:cs typeface="+mn-lt"/>
              </a:rPr>
              <a:t>: Conduct a time-out </a:t>
            </a:r>
            <a:r>
              <a:rPr lang="en-US" sz="2200" dirty="0">
                <a:solidFill>
                  <a:srgbClr val="2B2B2B"/>
                </a:solidFill>
                <a:ea typeface="+mn-lt"/>
                <a:cs typeface="+mn-lt"/>
              </a:rPr>
              <a:t>immediately before starting the invasive procedure or making the incision.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 sz="2200" dirty="0">
              <a:solidFill>
                <a:srgbClr val="2B2B2B"/>
              </a:solidFill>
              <a:ea typeface="Calibri"/>
              <a:cs typeface="Calibri"/>
            </a:endParaRPr>
          </a:p>
          <a:p>
            <a:pPr lvl="2"/>
            <a:endParaRPr lang="en-US" altLang="en-US" sz="2200" dirty="0">
              <a:ea typeface="Calibri"/>
              <a:cs typeface="Calibri"/>
            </a:endParaRPr>
          </a:p>
          <a:p>
            <a:pPr lvl="2"/>
            <a:endParaRPr lang="en-US" altLang="en-US" sz="2200" dirty="0">
              <a:ea typeface="Calibri"/>
              <a:cs typeface="Calibri"/>
            </a:endParaRPr>
          </a:p>
          <a:p>
            <a:pPr lvl="2"/>
            <a:endParaRPr lang="en-US" altLang="en-US" sz="2200" dirty="0">
              <a:ea typeface="Calibri"/>
              <a:cs typeface="Calibri"/>
            </a:endParaRPr>
          </a:p>
          <a:p>
            <a:pPr lvl="2" eaLnBrk="0" fontAlgn="base" hangingPunct="0">
              <a:spcAft>
                <a:spcPct val="0"/>
              </a:spcAft>
            </a:pPr>
            <a:endParaRPr lang="en-US" altLang="en-US" sz="2200" dirty="0">
              <a:ea typeface="Calibri"/>
              <a:cs typeface="Calibri"/>
            </a:endParaRPr>
          </a:p>
          <a:p>
            <a:pPr lvl="2" eaLnBrk="0" fontAlgn="base" hangingPunct="0">
              <a:spcAft>
                <a:spcPct val="0"/>
              </a:spcAft>
            </a:pPr>
            <a:endParaRPr lang="en-US" altLang="en-US" sz="2200" dirty="0">
              <a:ea typeface="Calibri"/>
              <a:cs typeface="Calibri"/>
            </a:endParaRPr>
          </a:p>
          <a:p>
            <a:pPr marL="2743200" lvl="8" indent="0" eaLnBrk="0" fontAlgn="base" hangingPunct="0">
              <a:spcAft>
                <a:spcPct val="0"/>
              </a:spcAft>
              <a:buNone/>
            </a:pPr>
            <a:endParaRPr lang="en-US" altLang="en-US" sz="2050" dirty="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FF4AD-BE89-EBFB-1C8C-39054542EBD4}"/>
              </a:ext>
            </a:extLst>
          </p:cNvPr>
          <p:cNvSpPr txBox="1"/>
          <p:nvPr/>
        </p:nvSpPr>
        <p:spPr>
          <a:xfrm>
            <a:off x="3580482" y="362638"/>
            <a:ext cx="6096000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aseline="0" dirty="0">
                <a:latin typeface="Calibri"/>
              </a:rPr>
              <a:t>Universal Protocol</a:t>
            </a:r>
            <a:endParaRPr lang="en-US" sz="4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8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8DE2CC-071C-A866-A3AE-95817C1C3457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713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0628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Posterama" panose="020B0504020200020000" pitchFamily="34" charset="0"/>
              </a:rPr>
              <a:t>Everyone Has a Role in Patient Safety!</a:t>
            </a: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AC8B0-4458-9AA8-83AA-13964BC63D51}"/>
              </a:ext>
            </a:extLst>
          </p:cNvPr>
          <p:cNvSpPr txBox="1"/>
          <p:nvPr/>
        </p:nvSpPr>
        <p:spPr>
          <a:xfrm>
            <a:off x="1597446" y="1822373"/>
            <a:ext cx="6096000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 rtl="0">
              <a:buFont typeface="Wingdings"/>
              <a:buChar char="Ø"/>
            </a:pPr>
            <a:r>
              <a:rPr lang="en-US" sz="20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Nurses, Clinical Assistants </a:t>
            </a:r>
            <a:r>
              <a:rPr lang="en-US" sz="2000" dirty="0">
                <a:latin typeface="Calibri"/>
                <a:ea typeface="Arial"/>
                <a:cs typeface="Arial"/>
              </a:rPr>
              <a:t>​</a:t>
            </a:r>
            <a:endParaRPr lang="en-US" dirty="0"/>
          </a:p>
          <a:p>
            <a:pPr marL="342900" lvl="0" indent="-342900" rtl="0">
              <a:buFont typeface="Wingdings"/>
              <a:buChar char="Ø"/>
            </a:pPr>
            <a:r>
              <a:rPr lang="en-US" sz="20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Physicians and APPs</a:t>
            </a:r>
            <a:r>
              <a:rPr lang="en-US" sz="2000" dirty="0"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Wingdings"/>
              <a:buChar char="Ø"/>
            </a:pPr>
            <a:r>
              <a:rPr lang="en-US" sz="20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Patient and Family</a:t>
            </a:r>
            <a:r>
              <a:rPr lang="en-US" sz="2000" dirty="0"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Wingdings"/>
              <a:buChar char="Ø"/>
            </a:pPr>
            <a:r>
              <a:rPr lang="en-US" sz="20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Clinical Staff</a:t>
            </a:r>
            <a:r>
              <a:rPr lang="en-US" sz="2000" dirty="0"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Wingdings"/>
              <a:buChar char="Ø"/>
            </a:pPr>
            <a:r>
              <a:rPr lang="en-US" sz="20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Management</a:t>
            </a:r>
            <a:r>
              <a:rPr lang="en-US" sz="2000" dirty="0"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Wingdings"/>
              <a:buChar char="Ø"/>
            </a:pPr>
            <a:r>
              <a:rPr lang="en-US" sz="20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Non-Clinical Staff </a:t>
            </a:r>
            <a:r>
              <a:rPr lang="en-US" sz="2000" dirty="0"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Wingdings"/>
              <a:buChar char="Ø"/>
            </a:pPr>
            <a:r>
              <a:rPr lang="en-US" sz="2000" baseline="0" dirty="0">
                <a:solidFill>
                  <a:srgbClr val="404040"/>
                </a:solidFill>
                <a:latin typeface="Calibri"/>
                <a:ea typeface="Arial"/>
                <a:cs typeface="Arial"/>
              </a:rPr>
              <a:t>Administrative Staff</a:t>
            </a:r>
          </a:p>
          <a:p>
            <a:pPr algn="ctr"/>
            <a:endParaRPr lang="en-US" dirty="0"/>
          </a:p>
        </p:txBody>
      </p:sp>
      <p:pic>
        <p:nvPicPr>
          <p:cNvPr id="8" name="Picture 3" descr="A picture containing sport, bed, person, game&#10;&#10;Description automatically generated">
            <a:extLst>
              <a:ext uri="{FF2B5EF4-FFF2-40B4-BE49-F238E27FC236}">
                <a16:creationId xmlns:a16="http://schemas.microsoft.com/office/drawing/2014/main" id="{45B17568-4980-B9E3-BE9A-EA3D08BAB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06" y="1721941"/>
            <a:ext cx="3967163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934275-7DDE-3840-98F8-A8556588CBE4}"/>
              </a:ext>
            </a:extLst>
          </p:cNvPr>
          <p:cNvSpPr txBox="1"/>
          <p:nvPr/>
        </p:nvSpPr>
        <p:spPr>
          <a:xfrm>
            <a:off x="1202675" y="4429699"/>
            <a:ext cx="914399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baseline="0" dirty="0">
                <a:latin typeface="Arial"/>
                <a:ea typeface="Arial"/>
                <a:cs typeface="Arial"/>
              </a:rPr>
              <a:t>Please report all questions or concerns</a:t>
            </a:r>
            <a:r>
              <a:rPr lang="en-US" sz="2400" b="1" dirty="0">
                <a:latin typeface="Arial"/>
                <a:ea typeface="Arial"/>
                <a:cs typeface="Arial"/>
              </a:rPr>
              <a:t> to the </a:t>
            </a:r>
            <a:r>
              <a:rPr lang="en-US" sz="2400" dirty="0">
                <a:latin typeface="Arial"/>
                <a:ea typeface="Arial"/>
                <a:cs typeface="Arial"/>
              </a:rPr>
              <a:t>​</a:t>
            </a:r>
          </a:p>
          <a:p>
            <a:pPr algn="ctr" rtl="0"/>
            <a:r>
              <a:rPr lang="en-US" sz="2400" b="1" baseline="0" dirty="0">
                <a:latin typeface="Arial"/>
                <a:ea typeface="Arial"/>
                <a:cs typeface="Arial"/>
              </a:rPr>
              <a:t>Patient Safety Officer or Risk Management Department</a:t>
            </a:r>
            <a:endParaRPr lang="en-US" sz="2400" dirty="0">
              <a:latin typeface="Arial"/>
              <a:ea typeface="Arial"/>
              <a:cs typeface="Arial"/>
            </a:endParaRPr>
          </a:p>
          <a:p>
            <a:pPr marL="228600" lvl="0" indent="-228600" rtl="0">
              <a:buFont typeface=""/>
              <a:buChar char="•"/>
            </a:pPr>
            <a:endParaRPr lang="en-US" dirty="0">
              <a:latin typeface="Arial"/>
              <a:ea typeface="Arial"/>
              <a:cs typeface="Arial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16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H - VH PPT TEMPLAT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1DFC68A7-B593-4350-8DBE-1823F3669117}" vid="{400FC00C-8102-41D3-B538-97180A594A4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H Safety Risk New Hire Education updated 10_14_25  -  Read-Only" id="{B82BD07A-B8C7-4B58-B5F4-DD7590E9156F}" vid="{4AC40356-8FC0-4329-B5C5-7F4A8DB61E8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FF62E5A9E60469DA8BE1ADE0EEA46" ma:contentTypeVersion="15" ma:contentTypeDescription="Create a new document." ma:contentTypeScope="" ma:versionID="e89a4ec242d5018916d256854422dbcb">
  <xsd:schema xmlns:xsd="http://www.w3.org/2001/XMLSchema" xmlns:xs="http://www.w3.org/2001/XMLSchema" xmlns:p="http://schemas.microsoft.com/office/2006/metadata/properties" xmlns:ns1="http://schemas.microsoft.com/sharepoint/v3" xmlns:ns2="2dfdb6b1-f9a0-481c-81d4-189689dc0aa5" xmlns:ns3="ddc70dda-981e-41c2-a567-cbb56edb0237" targetNamespace="http://schemas.microsoft.com/office/2006/metadata/properties" ma:root="true" ma:fieldsID="2bb063cf82deee84defb810166de86cb" ns1:_="" ns2:_="" ns3:_="">
    <xsd:import namespace="http://schemas.microsoft.com/sharepoint/v3"/>
    <xsd:import namespace="2dfdb6b1-f9a0-481c-81d4-189689dc0aa5"/>
    <xsd:import namespace="ddc70dda-981e-41c2-a567-cbb56edb02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6b1-f9a0-481c-81d4-189689dc0a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63903fe-15b2-46db-8c3d-42cbf22e7f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70dda-981e-41c2-a567-cbb56edb023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35ce47-4aad-46a9-86b7-301af7f854dd}" ma:internalName="TaxCatchAll" ma:showField="CatchAllData" ma:web="ddc70dda-981e-41c2-a567-cbb56edb02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fdb6b1-f9a0-481c-81d4-189689dc0aa5">
      <Terms xmlns="http://schemas.microsoft.com/office/infopath/2007/PartnerControls"/>
    </lcf76f155ced4ddcb4097134ff3c332f>
    <TaxCatchAll xmlns="ddc70dda-981e-41c2-a567-cbb56edb023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83D74CE-24D1-4466-8C8C-6239CC70B880}">
  <ds:schemaRefs>
    <ds:schemaRef ds:uri="2dfdb6b1-f9a0-481c-81d4-189689dc0aa5"/>
    <ds:schemaRef ds:uri="ddc70dda-981e-41c2-a567-cbb56edb02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C869E4F-2D08-4A97-8C2A-7D08A32838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08221B-FFDE-41AA-9E91-C244A0C5EFA7}">
  <ds:schemaRefs>
    <ds:schemaRef ds:uri="2dfdb6b1-f9a0-481c-81d4-189689dc0aa5"/>
    <ds:schemaRef ds:uri="ddc70dda-981e-41c2-a567-cbb56edb0237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323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 Light</vt:lpstr>
      <vt:lpstr>Courier New</vt:lpstr>
      <vt:lpstr>Calibri</vt:lpstr>
      <vt:lpstr>Wingdings</vt:lpstr>
      <vt:lpstr>Office Theme</vt:lpstr>
      <vt:lpstr>MH - VH PPT TEMPLATE </vt:lpstr>
      <vt:lpstr>Office Theme</vt:lpstr>
      <vt:lpstr>Vandalia Health </vt:lpstr>
      <vt:lpstr>PowerPoint Presentation</vt:lpstr>
      <vt:lpstr>Patient Identification</vt:lpstr>
      <vt:lpstr>Critical Results Reporting </vt:lpstr>
      <vt:lpstr>PowerPoint Presentation</vt:lpstr>
      <vt:lpstr>Identify Environmental Safety Risks 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Schipani</dc:creator>
  <cp:lastModifiedBy>Rogers, Kristan E.</cp:lastModifiedBy>
  <cp:revision>3</cp:revision>
  <dcterms:created xsi:type="dcterms:W3CDTF">2020-12-29T22:30:52Z</dcterms:created>
  <dcterms:modified xsi:type="dcterms:W3CDTF">2025-12-05T12:11:02Z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0x010100BEEFF62E5A9E60469DA8BE1ADE0EEA46</vt:lpwstr>
  </property>
  <property fmtid="{D5CDD505-2E9C-101B-9397-08002B2CF9AE}" pid="3" name="MediaServiceImageTags">
    <vt:lpwstr/>
  </property>
</Properties>
</file>